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57" r:id="rId3"/>
    <p:sldId id="274" r:id="rId4"/>
    <p:sldId id="266" r:id="rId5"/>
    <p:sldId id="282" r:id="rId6"/>
    <p:sldId id="271" r:id="rId7"/>
    <p:sldId id="275" r:id="rId8"/>
    <p:sldId id="269" r:id="rId9"/>
    <p:sldId id="276" r:id="rId10"/>
    <p:sldId id="264" r:id="rId11"/>
    <p:sldId id="277" r:id="rId12"/>
    <p:sldId id="272" r:id="rId13"/>
    <p:sldId id="279" r:id="rId14"/>
    <p:sldId id="268" r:id="rId15"/>
    <p:sldId id="280" r:id="rId16"/>
    <p:sldId id="281" r:id="rId17"/>
    <p:sldId id="273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8515"/>
    <a:srgbClr val="CC3399"/>
    <a:srgbClr val="CC0099"/>
    <a:srgbClr val="33CC33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0" d="100"/>
          <a:sy n="70" d="100"/>
        </p:scale>
        <p:origin x="-14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C1777E-AAEA-4B6B-84F8-645922D787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1656AA-71B5-46B1-BBA1-02A08A4789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D59030-CFC8-4507-B1E0-A942AD0491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8D7430-4829-4F9C-AF12-DA121924E4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609603-4FCB-4ED4-BE18-4DF56A3488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55D140-1530-477A-9103-9F8230B575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E36EFC-5242-4CC5-8C8E-D7ABF05553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244021-9AA4-4FD1-BF47-FBDD0688B5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6473E3-BAA7-403C-9DC5-EC2874A117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38B4E8-BC42-4496-8511-D0B797FC25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61C96321-7830-42A5-921B-618A8003EF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A11E9DE-5FDA-4988-8281-2B707A6F58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file:///\\Sequ1\users\USERS\dfatica\INTEL%20Fatica,%20David\assessments\Fatica%20David%20Principles%20and%20Elements%20of%20Art%20Assessment.doc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booooooo.com/wp-content/uploads/2008/11/booooooom_simpsons_01.jpg" TargetMode="External"/><Relationship Id="rId3" Type="http://schemas.openxmlformats.org/officeDocument/2006/relationships/hyperlink" Target="http://en.wikipedia.org/wiki/File:Lascaux-aurochs.jpg" TargetMode="External"/><Relationship Id="rId7" Type="http://schemas.openxmlformats.org/officeDocument/2006/relationships/hyperlink" Target="http://tpaulfineart.com/images/prints/matisse_mimosa_500.jpg" TargetMode="External"/><Relationship Id="rId2" Type="http://schemas.openxmlformats.org/officeDocument/2006/relationships/hyperlink" Target="http://en.wikipedia.org/wiki/File:God2-Sistine_Chapel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rnian.com/shop/images/catalog/category23.jpg" TargetMode="External"/><Relationship Id="rId5" Type="http://schemas.openxmlformats.org/officeDocument/2006/relationships/hyperlink" Target="http://i.telegraph.co.uk/telegraph/multimedia/archive/01514/lego13_1514869i.jpg" TargetMode="External"/><Relationship Id="rId10" Type="http://schemas.openxmlformats.org/officeDocument/2006/relationships/hyperlink" Target="http://www.glassart.net/artists/chandeliers/sunrise.jpg" TargetMode="External"/><Relationship Id="rId4" Type="http://schemas.openxmlformats.org/officeDocument/2006/relationships/hyperlink" Target="http://en.funnypictures.net.au/images/mcdonalds-food-art-sculptures-crab-and-cockroach1.jpg" TargetMode="External"/><Relationship Id="rId9" Type="http://schemas.openxmlformats.org/officeDocument/2006/relationships/hyperlink" Target="http://evenandersson.com/photos/japan/asahikawa-hokkaido-folk-arts-crafts-village-dyeing-weaving-musem-kimono-dragon-large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fprather\Desktop\Prather_Fran_Intel\unit_plan\03%20The%20Times%20They%20Are%20A-Changin.wav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41251"/>
            <a:ext cx="6781800" cy="701749"/>
          </a:xfrm>
        </p:spPr>
        <p:txBody>
          <a:bodyPr/>
          <a:lstStyle/>
          <a:p>
            <a:pPr algn="ctr" eaLnBrk="1" hangingPunct="1"/>
            <a:r>
              <a:rPr lang="en-US" sz="48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Why We Create</a:t>
            </a:r>
          </a:p>
        </p:txBody>
      </p:sp>
      <p:pic>
        <p:nvPicPr>
          <p:cNvPr id="7" name="Picture Placeholder 6" descr="creationofadam.pn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4574" r="4574"/>
          <a:stretch>
            <a:fillRect/>
          </a:stretch>
        </p:blipFill>
        <p:spPr>
          <a:xfrm>
            <a:off x="152400" y="1897856"/>
            <a:ext cx="8778240" cy="4960144"/>
          </a:xfrm>
        </p:spPr>
      </p:pic>
      <p:sp>
        <p:nvSpPr>
          <p:cNvPr id="4" name="Subtitle 3"/>
          <p:cNvSpPr>
            <a:spLocks noGrp="1"/>
          </p:cNvSpPr>
          <p:nvPr>
            <p:ph type="body" sz="half" idx="2"/>
          </p:nvPr>
        </p:nvSpPr>
        <p:spPr>
          <a:xfrm>
            <a:off x="1219200" y="1066800"/>
            <a:ext cx="6858000" cy="685800"/>
          </a:xfrm>
        </p:spPr>
        <p:txBody>
          <a:bodyPr>
            <a:noAutofit/>
          </a:bodyPr>
          <a:lstStyle/>
          <a:p>
            <a:pPr algn="r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David Fatica</a:t>
            </a:r>
          </a:p>
          <a:p>
            <a:pPr algn="r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Unit  Portfolio Presentation</a:t>
            </a:r>
            <a:endParaRPr lang="en-US" sz="20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5791200" y="304800"/>
            <a:ext cx="3352800" cy="11430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  <a:hlinkClick r:id="rId2" action="ppaction://hlinkfile"/>
              </a:rPr>
              <a:t>Assessment</a:t>
            </a:r>
            <a:endParaRPr lang="en-US" sz="3200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228600" y="948690"/>
            <a:ext cx="86106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sz="24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Purpose of the </a:t>
            </a:r>
            <a:r>
              <a:rPr lang="en-US" sz="2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Anticipation Guide Pre-Assessment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To gather information about what students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think about the Essential and Unit questions related to the content—to activate their prior knowledge and stimulate interest in the topic.</a:t>
            </a:r>
          </a:p>
          <a:p>
            <a:pPr lvl="1"/>
            <a:endParaRPr lang="en-US" sz="2400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What I want to learn from </a:t>
            </a:r>
            <a:r>
              <a:rPr lang="en-US" sz="2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n-US" sz="2400" b="1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What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know about a particular artist and why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like him/her. I also want to learn about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as people and what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know about types of media, principles and elements of art and working with tools.</a:t>
            </a:r>
          </a:p>
          <a:p>
            <a:pPr lvl="1"/>
            <a:endParaRPr lang="en-US" sz="2400" b="1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b="1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How I have tried to promote higher-order thinking?</a:t>
            </a:r>
            <a:endParaRPr lang="en-US" sz="2400" dirty="0">
              <a:solidFill>
                <a:schemeClr val="tx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The anticipation guide asks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evaluate and apply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based on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your </a:t>
            </a: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own opinions and experiences. </a:t>
            </a:r>
          </a:p>
          <a:p>
            <a:pPr lvl="1"/>
            <a:endParaRPr lang="en-US" b="1" dirty="0">
              <a:latin typeface="Garamon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304800"/>
            <a:ext cx="563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Gauging 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Your Needs </a:t>
            </a:r>
            <a:endParaRPr 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tisse_mimosa_5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160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  How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the assessment information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helps you and me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plan for upcoming activities in the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unit:</a:t>
            </a:r>
            <a:endParaRPr lang="en-US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If you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lack knowledge of the principles and elements of art, types of media and/or proper care and handling of tools and materials, we will know areas of weakness that need reinforcement.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You will be able to use the student biography guide to gauge your own learning and progress.</a:t>
            </a:r>
          </a:p>
          <a:p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85800"/>
            <a:ext cx="7924800" cy="685800"/>
          </a:xfrm>
        </p:spPr>
        <p:txBody>
          <a:bodyPr/>
          <a:lstStyle/>
          <a:p>
            <a:pPr algn="ctr" eaLnBrk="1" hangingPunct="1"/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Gauging Your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Assessment</a:t>
            </a:r>
            <a:endParaRPr lang="en-US" sz="3200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laybartsculp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80416"/>
            <a:ext cx="9144000" cy="698083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533400"/>
            <a:ext cx="75438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More Goals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for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This Unit</a:t>
            </a:r>
            <a:endParaRPr lang="en-US" dirty="0" smtClean="0">
              <a:solidFill>
                <a:schemeClr val="tx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7239000" cy="44497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have you think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like artists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by Exploring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different ways (mediums) to express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themselves.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 have you think like researchers by l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ooking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at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multiple resources for researching your biographies.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 improve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your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technology and research skills by: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Learning to download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pictures, music and possibly video.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Use a “digital storytelling” program to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create two multimedia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presentation that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are content-rich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Utilize School Fusion as a way to communicate with your peers and me and to access documents necessary for your projects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Font typeface="Arial" pitchFamily="34" charset="0"/>
              <a:buChar char="•"/>
            </a:pP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/>
            <a:endParaRPr lang="en-US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robeembr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987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838200"/>
            <a:ext cx="2819400" cy="91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blownglasssunris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0" y="0"/>
            <a:ext cx="568001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7772400" cy="9144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Works Cited</a:t>
            </a:r>
            <a:endParaRPr lang="en-US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686800" cy="51363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Slide one picture: Michelangelo’s Creation of Adam, Sistine Chapel, 6/21/10</a:t>
            </a:r>
          </a:p>
          <a:p>
            <a:pPr lvl="1"/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http://en.wikipedia.org/wiki/File:God2-Sistine_Chapel.png</a:t>
            </a:r>
            <a:endParaRPr lang="en-US" sz="24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Slide three: Cave drawings at Lascaux-</a:t>
            </a:r>
            <a:r>
              <a:rPr lang="en-US" sz="240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auroch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6/22/10</a:t>
            </a:r>
          </a:p>
          <a:p>
            <a:pPr lvl="1"/>
            <a:r>
              <a:rPr lang="en-US" sz="2400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3"/>
              </a:rPr>
              <a:t>http://en.wikipedia.org/wiki/File:Lascaux-aurochs.jpg</a:t>
            </a:r>
            <a:endParaRPr lang="en-US" sz="2400" u="sng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>
              <a:buNone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slide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lvl="1">
              <a:buNone/>
            </a:pPr>
            <a:r>
              <a:rPr lang="en-US" dirty="0" smtClean="0">
                <a:hlinkClick r:id="rId4"/>
              </a:rPr>
              <a:t>http://en.funnypictures.net.au/images/mcdonalds-food-art-sculptures-crab-and-cockroach1.jpg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hlinkClick r:id="rId5"/>
              </a:rPr>
              <a:t>http://i.telegraph.co.uk/telegraph/multimedia/archive/01514/lego13_1514869i.jpg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hlinkClick r:id="rId6"/>
              </a:rPr>
              <a:t>http://parnian.com/shop/images/catalog/category23.jpg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hlinkClick r:id="rId7"/>
              </a:rPr>
              <a:t>http://tpaulfineart.com/images/prints/matisse_mimosa_500.jpg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hlinkClick r:id="rId8"/>
              </a:rPr>
              <a:t>http://booooooo.com/wp-content/uploads/2008/11/booooooom_simpsons_01.jpg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hlinkClick r:id="rId9"/>
              </a:rPr>
              <a:t>http://evenandersson.com/photos/japan/asahikawa-hokkaido-folk-arts-crafts-village-dyeing-weaving-musem-kimono-dragon-large.jpg</a:t>
            </a:r>
            <a:endParaRPr lang="en-US" dirty="0" smtClean="0"/>
          </a:p>
          <a:p>
            <a:pPr lvl="1">
              <a:buNone/>
            </a:pPr>
            <a:r>
              <a:rPr lang="en-US" dirty="0" smtClean="0">
                <a:hlinkClick r:id="rId10"/>
              </a:rPr>
              <a:t>http://www.glassart.net/artists/chandeliers/sunrise.jpg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0668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Unit Summary</a:t>
            </a:r>
            <a:endParaRPr lang="en-US" sz="4000" dirty="0" smtClean="0">
              <a:solidFill>
                <a:schemeClr val="tx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125" name="Rectangle 15"/>
          <p:cNvSpPr>
            <a:spLocks noGrp="1" noChangeArrowheads="1"/>
          </p:cNvSpPr>
          <p:nvPr>
            <p:ph idx="1"/>
          </p:nvPr>
        </p:nvSpPr>
        <p:spPr>
          <a:xfrm>
            <a:off x="609600" y="685800"/>
            <a:ext cx="8382000" cy="5943600"/>
          </a:xfrm>
          <a:noFill/>
        </p:spPr>
        <p:txBody>
          <a:bodyPr>
            <a:noAutofit/>
          </a:bodyPr>
          <a:lstStyle/>
          <a:p>
            <a:pPr marL="0" indent="0" eaLnBrk="1" hangingPunct="1">
              <a:lnSpc>
                <a:spcPct val="170000"/>
              </a:lnSpc>
              <a:buFontTx/>
              <a:buNone/>
            </a:pP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Humans have created things: machines, tools, art, etc. for thousands of years.  Even cavemen created art on the walls of their caves and tools for hunting. Why do we make these objects? In this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unit,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you are going to create a self-portrait and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two multimedia presentations. The first will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let everyone know a little bit more about you and your view of the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world (autobiography).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Your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second will be a biography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of an artist that you like and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will include </a:t>
            </a: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why you like that artist. You will also be learning about different types of media, the principles and elements of art and how to work with tools appropriately. 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746500" y="1219200"/>
            <a:ext cx="28019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6565900" y="1219200"/>
            <a:ext cx="2667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 b="1">
              <a:solidFill>
                <a:schemeClr val="tx2"/>
              </a:solidFill>
              <a:latin typeface="Garamond" pitchFamily="18" charset="0"/>
            </a:endParaRPr>
          </a:p>
        </p:txBody>
      </p:sp>
      <p:pic>
        <p:nvPicPr>
          <p:cNvPr id="6" name="03 The Times They Are A-Changi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29600" y="304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914400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Cave Drawings Lascaux-aurochs</a:t>
            </a:r>
            <a:endParaRPr lang="en-US" sz="36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Content Placeholder 3" descr="Lascaux-auroch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447800"/>
            <a:ext cx="7162800" cy="51403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457200"/>
            <a:ext cx="7772400" cy="914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Curriculum Framing Questions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667000"/>
            <a:ext cx="7772400" cy="368856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Essential Question </a:t>
            </a:r>
            <a:br>
              <a:rPr lang="en-US" sz="28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Why do humans create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?</a:t>
            </a:r>
          </a:p>
          <a:p>
            <a:endParaRPr lang="en-US" sz="2000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Unit Questions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How have artists expressed their views of the world?</a:t>
            </a:r>
          </a:p>
          <a:p>
            <a:pPr lvl="1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How do I express my view of the world through art?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rabsculp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6552" y="1"/>
            <a:ext cx="9160552" cy="6857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2064"/>
            <a:ext cx="8458200" cy="9144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Curriculum Framing Questions</a:t>
            </a:r>
            <a:endParaRPr lang="en-US" dirty="0">
              <a:solidFill>
                <a:schemeClr val="tx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3800" b="1" dirty="0" smtClean="0">
                <a:solidFill>
                  <a:schemeClr val="tx2">
                    <a:lumMod val="10000"/>
                  </a:schemeClr>
                </a:solidFill>
              </a:rPr>
              <a:t>Content Questions:</a:t>
            </a:r>
          </a:p>
          <a:p>
            <a:pPr>
              <a:buNone/>
            </a:pPr>
            <a:r>
              <a:rPr lang="en-US" sz="3800" b="1" dirty="0" smtClean="0">
                <a:solidFill>
                  <a:schemeClr val="tx2">
                    <a:lumMod val="10000"/>
                  </a:schemeClr>
                </a:solidFill>
              </a:rPr>
              <a:t>What are different types of media?</a:t>
            </a:r>
          </a:p>
          <a:p>
            <a:pPr>
              <a:buNone/>
            </a:pPr>
            <a:r>
              <a:rPr lang="en-US" sz="3800" b="1" dirty="0" smtClean="0">
                <a:solidFill>
                  <a:schemeClr val="tx2">
                    <a:lumMod val="10000"/>
                  </a:schemeClr>
                </a:solidFill>
              </a:rPr>
              <a:t>What are the principles and elements of design?</a:t>
            </a:r>
          </a:p>
          <a:p>
            <a:pPr>
              <a:buNone/>
            </a:pPr>
            <a:r>
              <a:rPr lang="en-US" sz="3800" b="1" dirty="0" smtClean="0">
                <a:solidFill>
                  <a:schemeClr val="tx2">
                    <a:lumMod val="10000"/>
                  </a:schemeClr>
                </a:solidFill>
              </a:rPr>
              <a:t>What is important about working with tools?</a:t>
            </a:r>
          </a:p>
          <a:p>
            <a:pPr>
              <a:buNone/>
            </a:pPr>
            <a:r>
              <a:rPr lang="en-US" sz="3800" b="1" dirty="0" smtClean="0">
                <a:solidFill>
                  <a:schemeClr val="tx2">
                    <a:lumMod val="10000"/>
                  </a:schemeClr>
                </a:solidFill>
              </a:rPr>
              <a:t>Who are you interested in as an artist and why?</a:t>
            </a:r>
            <a:endParaRPr lang="en-US" sz="3400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egomansculptu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33400"/>
            <a:ext cx="9144000" cy="7391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9144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Why We Create </a:t>
            </a:r>
            <a:b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</a:b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Project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295400"/>
            <a:ext cx="7239000" cy="990600"/>
          </a:xfrm>
        </p:spPr>
        <p:txBody>
          <a:bodyPr>
            <a:normAutofit/>
          </a:bodyPr>
          <a:lstStyle/>
          <a:p>
            <a:pPr marL="0" indent="0" eaLnBrk="1" hangingPunct="1">
              <a:buFontTx/>
              <a:buNone/>
              <a:tabLst>
                <a:tab pos="344488" algn="l"/>
              </a:tabLst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This project will help you develop 21</a:t>
            </a:r>
            <a:r>
              <a:rPr lang="en-US" sz="2400" baseline="30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st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 century skills through: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38200" y="2133600"/>
            <a:ext cx="7848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Research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on the Internet to find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information.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Evaluation of the accuracy and relevance of the information.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Evaluation of the relevance of music/pictures to their topic.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Composition/creation of a “digital story” to communicate their learning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Collaboration with peers.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Utilize digital communication with peers and teacher to dialogue about the project and for accessing necessary documents related to the project.</a:t>
            </a:r>
            <a:endParaRPr lang="en-US" sz="2400" dirty="0">
              <a:solidFill>
                <a:schemeClr val="tx2">
                  <a:lumMod val="50000"/>
                </a:schemeClr>
              </a:solidFill>
            </a:endParaRPr>
          </a:p>
          <a:p>
            <a:pPr marL="231775" indent="-231775">
              <a:spcBef>
                <a:spcPct val="50000"/>
              </a:spcBef>
            </a:pP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wallpaintingcolorfu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2088</TotalTime>
  <Words>543</Words>
  <Application>Microsoft Office PowerPoint</Application>
  <PresentationFormat>On-screen Show (4:3)</PresentationFormat>
  <Paragraphs>66</Paragraphs>
  <Slides>17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Metro</vt:lpstr>
      <vt:lpstr>Why We Create</vt:lpstr>
      <vt:lpstr>Unit Summary</vt:lpstr>
      <vt:lpstr>Cave Drawings Lascaux-aurochs</vt:lpstr>
      <vt:lpstr>Curriculum Framing Questions</vt:lpstr>
      <vt:lpstr>Slide 5</vt:lpstr>
      <vt:lpstr>Curriculum Framing Questions</vt:lpstr>
      <vt:lpstr>Slide 7</vt:lpstr>
      <vt:lpstr>Why We Create  Project</vt:lpstr>
      <vt:lpstr>Slide 9</vt:lpstr>
      <vt:lpstr>Assessment</vt:lpstr>
      <vt:lpstr>Slide 11</vt:lpstr>
      <vt:lpstr>Gauging Your Assessment</vt:lpstr>
      <vt:lpstr>Slide 13</vt:lpstr>
      <vt:lpstr>More Goals for This Unit</vt:lpstr>
      <vt:lpstr>Slide 15</vt:lpstr>
      <vt:lpstr>Slide 16</vt:lpstr>
      <vt:lpstr>Works Cited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it possible to conquer the impossible?</dc:title>
  <dc:creator>cbaker1X</dc:creator>
  <cp:lastModifiedBy>default</cp:lastModifiedBy>
  <cp:revision>77</cp:revision>
  <dcterms:created xsi:type="dcterms:W3CDTF">2006-09-14T16:17:37Z</dcterms:created>
  <dcterms:modified xsi:type="dcterms:W3CDTF">2010-06-24T19:51:15Z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ject Phase">
    <vt:lpwstr>Module 2</vt:lpwstr>
  </property>
</Properties>
</file>